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71" r:id="rId3"/>
    <p:sldId id="257" r:id="rId4"/>
    <p:sldId id="258" r:id="rId5"/>
    <p:sldId id="259" r:id="rId6"/>
    <p:sldId id="260" r:id="rId7"/>
    <p:sldId id="262" r:id="rId8"/>
    <p:sldId id="263" r:id="rId9"/>
    <p:sldId id="264" r:id="rId10"/>
    <p:sldId id="265" r:id="rId11"/>
    <p:sldId id="266" r:id="rId12"/>
    <p:sldId id="269" r:id="rId13"/>
    <p:sldId id="270" r:id="rId14"/>
    <p:sldId id="272" r:id="rId15"/>
    <p:sldId id="273" r:id="rId16"/>
    <p:sldId id="274" r:id="rId17"/>
    <p:sldId id="276" r:id="rId18"/>
    <p:sldId id="275" r:id="rId19"/>
    <p:sldId id="277" r:id="rId20"/>
    <p:sldId id="27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A058D-8B46-4629-8966-2AD06C498F48}" type="datetimeFigureOut">
              <a:rPr lang="fr-FR" smtClean="0"/>
              <a:t>26/05/2022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2CCBF-7059-4E19-8DC5-3904EEB1E945}" type="slidenum">
              <a:rPr lang="fr-FR" smtClean="0"/>
              <a:t>‹N°›</a:t>
            </a:fld>
            <a:endParaRPr lang="fr-FR"/>
          </a:p>
        </p:txBody>
      </p:sp>
    </p:spTree>
    <p:extLst>
      <p:ext uri="{BB962C8B-B14F-4D97-AF65-F5344CB8AC3E}">
        <p14:creationId xmlns:p14="http://schemas.microsoft.com/office/powerpoint/2010/main" val="3323363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fr-FR"/>
              <a:t>Modifiez le style du titre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95ECED5-96AF-4D2B-82A4-64B4F1639DA3}" type="datetimeFigureOut">
              <a:rPr lang="fr-FR" smtClean="0"/>
              <a:t>26/05/2022</a:t>
            </a:fld>
            <a:endParaRPr lang="fr-FR"/>
          </a:p>
        </p:txBody>
      </p:sp>
      <p:sp>
        <p:nvSpPr>
          <p:cNvPr id="5" name="Footer Placeholder 4"/>
          <p:cNvSpPr>
            <a:spLocks noGrp="1"/>
          </p:cNvSpPr>
          <p:nvPr>
            <p:ph type="ftr" sz="quarter" idx="11"/>
          </p:nvPr>
        </p:nvSpPr>
        <p:spPr>
          <a:xfrm>
            <a:off x="2692397" y="5037663"/>
            <a:ext cx="5214635" cy="279400"/>
          </a:xfrm>
        </p:spPr>
        <p:txBody>
          <a:bodyPr/>
          <a:lstStyle/>
          <a:p>
            <a:endParaRPr lang="fr-FR"/>
          </a:p>
        </p:txBody>
      </p:sp>
      <p:sp>
        <p:nvSpPr>
          <p:cNvPr id="6" name="Slide Number Placeholder 5"/>
          <p:cNvSpPr>
            <a:spLocks noGrp="1"/>
          </p:cNvSpPr>
          <p:nvPr>
            <p:ph type="sldNum" sz="quarter" idx="12"/>
          </p:nvPr>
        </p:nvSpPr>
        <p:spPr>
          <a:xfrm>
            <a:off x="8956900" y="5037663"/>
            <a:ext cx="551167" cy="279400"/>
          </a:xfrm>
        </p:spPr>
        <p:txBody>
          <a:bodyPr/>
          <a:lstStyle/>
          <a:p>
            <a:fld id="{7D6B446C-8874-4F48-B11A-FC8443501FC0}" type="slidenum">
              <a:rPr lang="fr-FR" smtClean="0"/>
              <a:t>‹N°›</a:t>
            </a:fld>
            <a:endParaRPr lang="fr-F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940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95ECED5-96AF-4D2B-82A4-64B4F1639DA3}" type="datetimeFigureOut">
              <a:rPr lang="fr-FR" smtClean="0"/>
              <a:t>26/05/2022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6B446C-8874-4F48-B11A-FC8443501FC0}" type="slidenum">
              <a:rPr lang="fr-FR" smtClean="0"/>
              <a:t>‹N°›</a:t>
            </a:fld>
            <a:endParaRPr lang="fr-FR"/>
          </a:p>
        </p:txBody>
      </p:sp>
    </p:spTree>
    <p:extLst>
      <p:ext uri="{BB962C8B-B14F-4D97-AF65-F5344CB8AC3E}">
        <p14:creationId xmlns:p14="http://schemas.microsoft.com/office/powerpoint/2010/main" val="3106645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95ECED5-96AF-4D2B-82A4-64B4F1639DA3}" type="datetimeFigureOut">
              <a:rPr lang="fr-FR" smtClean="0"/>
              <a:t>26/05/2022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6B446C-8874-4F48-B11A-FC8443501FC0}" type="slidenum">
              <a:rPr lang="fr-FR" smtClean="0"/>
              <a:t>‹N°›</a:t>
            </a:fld>
            <a:endParaRPr lang="fr-F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7898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95ECED5-96AF-4D2B-82A4-64B4F1639DA3}" type="datetimeFigureOut">
              <a:rPr lang="fr-FR" smtClean="0"/>
              <a:t>26/05/2022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6B446C-8874-4F48-B11A-FC8443501FC0}" type="slidenum">
              <a:rPr lang="fr-FR" smtClean="0"/>
              <a:t>‹N°›</a:t>
            </a:fld>
            <a:endParaRPr lang="fr-F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7872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95ECED5-96AF-4D2B-82A4-64B4F1639DA3}" type="datetimeFigureOut">
              <a:rPr lang="fr-FR" smtClean="0"/>
              <a:t>26/05/2022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6B446C-8874-4F48-B11A-FC8443501FC0}" type="slidenum">
              <a:rPr lang="fr-FR" smtClean="0"/>
              <a:t>‹N°›</a:t>
            </a:fld>
            <a:endParaRPr lang="fr-FR"/>
          </a:p>
        </p:txBody>
      </p:sp>
    </p:spTree>
    <p:extLst>
      <p:ext uri="{BB962C8B-B14F-4D97-AF65-F5344CB8AC3E}">
        <p14:creationId xmlns:p14="http://schemas.microsoft.com/office/powerpoint/2010/main" val="1727848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95ECED5-96AF-4D2B-82A4-64B4F1639DA3}" type="datetimeFigureOut">
              <a:rPr lang="fr-FR" smtClean="0"/>
              <a:t>26/05/2022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6B446C-8874-4F48-B11A-FC8443501FC0}" type="slidenum">
              <a:rPr lang="fr-FR" smtClean="0"/>
              <a:t>‹N°›</a:t>
            </a:fld>
            <a:endParaRPr lang="fr-F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8624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95ECED5-96AF-4D2B-82A4-64B4F1639DA3}" type="datetimeFigureOut">
              <a:rPr lang="fr-FR" smtClean="0"/>
              <a:t>26/05/2022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6B446C-8874-4F48-B11A-FC8443501FC0}" type="slidenum">
              <a:rPr lang="fr-FR" smtClean="0"/>
              <a:t>‹N°›</a:t>
            </a:fld>
            <a:endParaRPr lang="fr-F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4818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95ECED5-96AF-4D2B-82A4-64B4F1639DA3}" type="datetimeFigureOut">
              <a:rPr lang="fr-FR" smtClean="0"/>
              <a:t>26/05/2022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6B446C-8874-4F48-B11A-FC8443501FC0}" type="slidenum">
              <a:rPr lang="fr-FR" smtClean="0"/>
              <a:t>‹N°›</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4089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95ECED5-96AF-4D2B-82A4-64B4F1639DA3}" type="datetimeFigureOut">
              <a:rPr lang="fr-FR" smtClean="0"/>
              <a:t>26/05/2022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6B446C-8874-4F48-B11A-FC8443501FC0}" type="slidenum">
              <a:rPr lang="fr-FR" smtClean="0"/>
              <a:t>‹N°›</a:t>
            </a:fld>
            <a:endParaRPr lang="fr-F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6408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95ECED5-96AF-4D2B-82A4-64B4F1639DA3}" type="datetimeFigureOut">
              <a:rPr lang="fr-FR" smtClean="0"/>
              <a:t>26/05/2022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6B446C-8874-4F48-B11A-FC8443501FC0}" type="slidenum">
              <a:rPr lang="fr-FR" smtClean="0"/>
              <a:t>‹N°›</a:t>
            </a:fld>
            <a:endParaRPr lang="fr-FR"/>
          </a:p>
        </p:txBody>
      </p:sp>
    </p:spTree>
    <p:extLst>
      <p:ext uri="{BB962C8B-B14F-4D97-AF65-F5344CB8AC3E}">
        <p14:creationId xmlns:p14="http://schemas.microsoft.com/office/powerpoint/2010/main" val="1226529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fr-FR"/>
              <a:t>Modifiez le style du titre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95ECED5-96AF-4D2B-82A4-64B4F1639DA3}" type="datetimeFigureOut">
              <a:rPr lang="fr-FR" smtClean="0"/>
              <a:t>26/05/2022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6B446C-8874-4F48-B11A-FC8443501FC0}" type="slidenum">
              <a:rPr lang="fr-FR" smtClean="0"/>
              <a:t>‹N°›</a:t>
            </a:fld>
            <a:endParaRPr lang="fr-F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78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95ECED5-96AF-4D2B-82A4-64B4F1639DA3}" type="datetimeFigureOut">
              <a:rPr lang="fr-FR" smtClean="0"/>
              <a:t>26/05/2022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6B446C-8874-4F48-B11A-FC8443501FC0}" type="slidenum">
              <a:rPr lang="fr-FR" smtClean="0"/>
              <a:t>‹N°›</a:t>
            </a:fld>
            <a:endParaRPr lang="fr-FR"/>
          </a:p>
        </p:txBody>
      </p:sp>
    </p:spTree>
    <p:extLst>
      <p:ext uri="{BB962C8B-B14F-4D97-AF65-F5344CB8AC3E}">
        <p14:creationId xmlns:p14="http://schemas.microsoft.com/office/powerpoint/2010/main" val="4211324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95ECED5-96AF-4D2B-82A4-64B4F1639DA3}" type="datetimeFigureOut">
              <a:rPr lang="fr-FR" smtClean="0"/>
              <a:t>26/05/2022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D6B446C-8874-4F48-B11A-FC8443501FC0}" type="slidenum">
              <a:rPr lang="fr-FR" smtClean="0"/>
              <a:t>‹N°›</a:t>
            </a:fld>
            <a:endParaRPr lang="fr-F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3657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95ECED5-96AF-4D2B-82A4-64B4F1639DA3}" type="datetimeFigureOut">
              <a:rPr lang="fr-FR" smtClean="0"/>
              <a:t>26/05/2022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D6B446C-8874-4F48-B11A-FC8443501FC0}" type="slidenum">
              <a:rPr lang="fr-FR" smtClean="0"/>
              <a:t>‹N°›</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3915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5ECED5-96AF-4D2B-82A4-64B4F1639DA3}" type="datetimeFigureOut">
              <a:rPr lang="fr-FR" smtClean="0"/>
              <a:t>26/05/2022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D6B446C-8874-4F48-B11A-FC8443501FC0}" type="slidenum">
              <a:rPr lang="fr-FR" smtClean="0"/>
              <a:t>‹N°›</a:t>
            </a:fld>
            <a:endParaRPr lang="fr-FR"/>
          </a:p>
        </p:txBody>
      </p:sp>
    </p:spTree>
    <p:extLst>
      <p:ext uri="{BB962C8B-B14F-4D97-AF65-F5344CB8AC3E}">
        <p14:creationId xmlns:p14="http://schemas.microsoft.com/office/powerpoint/2010/main" val="320125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95ECED5-96AF-4D2B-82A4-64B4F1639DA3}" type="datetimeFigureOut">
              <a:rPr lang="fr-FR" smtClean="0"/>
              <a:t>26/05/2022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6B446C-8874-4F48-B11A-FC8443501FC0}" type="slidenum">
              <a:rPr lang="fr-FR" smtClean="0"/>
              <a:t>‹N°›</a:t>
            </a:fld>
            <a:endParaRPr lang="fr-F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3379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fr-FR"/>
              <a:t>Modifiez le style du titre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95ECED5-96AF-4D2B-82A4-64B4F1639DA3}" type="datetimeFigureOut">
              <a:rPr lang="fr-FR" smtClean="0"/>
              <a:t>26/05/2022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6B446C-8874-4F48-B11A-FC8443501FC0}" type="slidenum">
              <a:rPr lang="fr-FR" smtClean="0"/>
              <a:t>‹N°›</a:t>
            </a:fld>
            <a:endParaRPr lang="fr-FR"/>
          </a:p>
        </p:txBody>
      </p:sp>
    </p:spTree>
    <p:extLst>
      <p:ext uri="{BB962C8B-B14F-4D97-AF65-F5344CB8AC3E}">
        <p14:creationId xmlns:p14="http://schemas.microsoft.com/office/powerpoint/2010/main" val="314022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95ECED5-96AF-4D2B-82A4-64B4F1639DA3}" type="datetimeFigureOut">
              <a:rPr lang="fr-FR" smtClean="0"/>
              <a:t>26/05/2022</a:t>
            </a:fld>
            <a:endParaRPr lang="fr-F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6B446C-8874-4F48-B11A-FC8443501FC0}" type="slidenum">
              <a:rPr lang="fr-FR" smtClean="0"/>
              <a:t>‹N°›</a:t>
            </a:fld>
            <a:endParaRPr lang="fr-FR"/>
          </a:p>
        </p:txBody>
      </p:sp>
    </p:spTree>
    <p:extLst>
      <p:ext uri="{BB962C8B-B14F-4D97-AF65-F5344CB8AC3E}">
        <p14:creationId xmlns:p14="http://schemas.microsoft.com/office/powerpoint/2010/main" val="10975714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mailto:contactigeek@gmail.com"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F12D3-65C8-8AE9-D71F-05495101C744}"/>
              </a:ext>
            </a:extLst>
          </p:cNvPr>
          <p:cNvSpPr>
            <a:spLocks noGrp="1"/>
          </p:cNvSpPr>
          <p:nvPr>
            <p:ph type="ctrTitle"/>
          </p:nvPr>
        </p:nvSpPr>
        <p:spPr/>
        <p:txBody>
          <a:bodyPr/>
          <a:lstStyle/>
          <a:p>
            <a:r>
              <a:rPr lang="fr-FR" dirty="0"/>
              <a:t>SITE : </a:t>
            </a:r>
            <a:r>
              <a:rPr lang="fr-FR" dirty="0" err="1"/>
              <a:t>ArchiTech</a:t>
            </a:r>
            <a:endParaRPr lang="fr-FR" dirty="0"/>
          </a:p>
        </p:txBody>
      </p:sp>
      <p:sp>
        <p:nvSpPr>
          <p:cNvPr id="3" name="Sous-titre 2">
            <a:extLst>
              <a:ext uri="{FF2B5EF4-FFF2-40B4-BE49-F238E27FC236}">
                <a16:creationId xmlns:a16="http://schemas.microsoft.com/office/drawing/2014/main" id="{090A663D-FB26-091F-734A-AD7CBE2A2784}"/>
              </a:ext>
            </a:extLst>
          </p:cNvPr>
          <p:cNvSpPr>
            <a:spLocks noGrp="1"/>
          </p:cNvSpPr>
          <p:nvPr>
            <p:ph type="subTitle" idx="1"/>
          </p:nvPr>
        </p:nvSpPr>
        <p:spPr/>
        <p:txBody>
          <a:bodyPr>
            <a:normAutofit/>
          </a:bodyPr>
          <a:lstStyle/>
          <a:p>
            <a:endParaRPr lang="fr-FR" sz="5400" dirty="0"/>
          </a:p>
        </p:txBody>
      </p:sp>
      <p:sp>
        <p:nvSpPr>
          <p:cNvPr id="4" name="Rectangle : coins arrondis 3">
            <a:extLst>
              <a:ext uri="{FF2B5EF4-FFF2-40B4-BE49-F238E27FC236}">
                <a16:creationId xmlns:a16="http://schemas.microsoft.com/office/drawing/2014/main" id="{455DDF65-2D76-8EF3-B8B7-7E1815FC5E7A}"/>
              </a:ext>
            </a:extLst>
          </p:cNvPr>
          <p:cNvSpPr/>
          <p:nvPr/>
        </p:nvSpPr>
        <p:spPr>
          <a:xfrm>
            <a:off x="2608837" y="3471337"/>
            <a:ext cx="6974326" cy="171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Cahier des charges</a:t>
            </a:r>
          </a:p>
          <a:p>
            <a:pPr algn="ctr"/>
            <a:endParaRPr lang="fr-FR" dirty="0">
              <a:solidFill>
                <a:schemeClr val="bg1"/>
              </a:solidFill>
            </a:endParaRPr>
          </a:p>
        </p:txBody>
      </p:sp>
    </p:spTree>
    <p:extLst>
      <p:ext uri="{BB962C8B-B14F-4D97-AF65-F5344CB8AC3E}">
        <p14:creationId xmlns:p14="http://schemas.microsoft.com/office/powerpoint/2010/main" val="2569739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7F304-D1DA-5496-32FF-4430265136C0}"/>
              </a:ext>
            </a:extLst>
          </p:cNvPr>
          <p:cNvSpPr>
            <a:spLocks noGrp="1"/>
          </p:cNvSpPr>
          <p:nvPr>
            <p:ph type="title"/>
          </p:nvPr>
        </p:nvSpPr>
        <p:spPr/>
        <p:txBody>
          <a:bodyPr/>
          <a:lstStyle/>
          <a:p>
            <a:r>
              <a:rPr lang="fr-FR" dirty="0"/>
              <a:t>MISE EN PAGE DU SITE</a:t>
            </a:r>
          </a:p>
        </p:txBody>
      </p:sp>
      <p:sp>
        <p:nvSpPr>
          <p:cNvPr id="3" name="Espace réservé du contenu 2">
            <a:extLst>
              <a:ext uri="{FF2B5EF4-FFF2-40B4-BE49-F238E27FC236}">
                <a16:creationId xmlns:a16="http://schemas.microsoft.com/office/drawing/2014/main" id="{B8D791BC-773E-423B-556C-32236A4ABF38}"/>
              </a:ext>
            </a:extLst>
          </p:cNvPr>
          <p:cNvSpPr>
            <a:spLocks noGrp="1"/>
          </p:cNvSpPr>
          <p:nvPr>
            <p:ph idx="1"/>
          </p:nvPr>
        </p:nvSpPr>
        <p:spPr/>
        <p:txBody>
          <a:bodyPr/>
          <a:lstStyle/>
          <a:p>
            <a:r>
              <a:rPr lang="fr-FR" dirty="0"/>
              <a:t>Police du site : '</a:t>
            </a:r>
            <a:r>
              <a:rPr lang="fr-FR" dirty="0" err="1"/>
              <a:t>poppins</a:t>
            </a:r>
            <a:r>
              <a:rPr lang="fr-FR" dirty="0"/>
              <a:t>', sans-</a:t>
            </a:r>
            <a:r>
              <a:rPr lang="fr-FR" dirty="0" err="1"/>
              <a:t>serif</a:t>
            </a:r>
            <a:endParaRPr lang="fr-FR" dirty="0"/>
          </a:p>
          <a:p>
            <a:r>
              <a:rPr lang="fr-FR" dirty="0" err="1"/>
              <a:t>Couluer</a:t>
            </a:r>
            <a:r>
              <a:rPr lang="fr-FR" dirty="0"/>
              <a:t> du site :  #fff, #fb911f</a:t>
            </a:r>
          </a:p>
          <a:p>
            <a:r>
              <a:rPr lang="fr-FR" dirty="0"/>
              <a:t>Font-size : 16 px pour chaque page</a:t>
            </a:r>
          </a:p>
        </p:txBody>
      </p:sp>
    </p:spTree>
    <p:extLst>
      <p:ext uri="{BB962C8B-B14F-4D97-AF65-F5344CB8AC3E}">
        <p14:creationId xmlns:p14="http://schemas.microsoft.com/office/powerpoint/2010/main" val="4080457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88BE2-8A21-89B6-A9D6-DD723ED57C76}"/>
              </a:ext>
            </a:extLst>
          </p:cNvPr>
          <p:cNvSpPr>
            <a:spLocks noGrp="1"/>
          </p:cNvSpPr>
          <p:nvPr>
            <p:ph type="title"/>
          </p:nvPr>
        </p:nvSpPr>
        <p:spPr/>
        <p:txBody>
          <a:bodyPr>
            <a:normAutofit fontScale="90000"/>
          </a:bodyPr>
          <a:lstStyle/>
          <a:p>
            <a:r>
              <a:rPr lang="fr-FR" dirty="0"/>
              <a:t>IMAGE FOURNIS PAR LE CHEF DE PROJET</a:t>
            </a:r>
          </a:p>
        </p:txBody>
      </p:sp>
      <p:sp>
        <p:nvSpPr>
          <p:cNvPr id="3" name="Espace réservé du contenu 2">
            <a:extLst>
              <a:ext uri="{FF2B5EF4-FFF2-40B4-BE49-F238E27FC236}">
                <a16:creationId xmlns:a16="http://schemas.microsoft.com/office/drawing/2014/main" id="{F21B3843-EF31-7A29-2D72-1BA02F3463B3}"/>
              </a:ext>
            </a:extLst>
          </p:cNvPr>
          <p:cNvSpPr>
            <a:spLocks noGrp="1"/>
          </p:cNvSpPr>
          <p:nvPr>
            <p:ph sz="half" idx="1"/>
          </p:nvPr>
        </p:nvSpPr>
        <p:spPr/>
        <p:txBody>
          <a:bodyPr/>
          <a:lstStyle/>
          <a:p>
            <a:r>
              <a:rPr lang="fr-FR" dirty="0"/>
              <a:t>LOGO</a:t>
            </a:r>
          </a:p>
        </p:txBody>
      </p:sp>
      <p:pic>
        <p:nvPicPr>
          <p:cNvPr id="6" name="Espace réservé du contenu 5">
            <a:extLst>
              <a:ext uri="{FF2B5EF4-FFF2-40B4-BE49-F238E27FC236}">
                <a16:creationId xmlns:a16="http://schemas.microsoft.com/office/drawing/2014/main" id="{B83E013D-7572-8C4F-2E46-785CBEA2A47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1725" y="2995548"/>
            <a:ext cx="4718050" cy="2440116"/>
          </a:xfrm>
        </p:spPr>
      </p:pic>
    </p:spTree>
    <p:extLst>
      <p:ext uri="{BB962C8B-B14F-4D97-AF65-F5344CB8AC3E}">
        <p14:creationId xmlns:p14="http://schemas.microsoft.com/office/powerpoint/2010/main" val="391696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BF9B681E-879A-A6EF-AC2D-A1465C711674}"/>
              </a:ext>
            </a:extLst>
          </p:cNvPr>
          <p:cNvSpPr>
            <a:spLocks noGrp="1"/>
          </p:cNvSpPr>
          <p:nvPr>
            <p:ph type="title"/>
          </p:nvPr>
        </p:nvSpPr>
        <p:spPr/>
        <p:txBody>
          <a:bodyPr/>
          <a:lstStyle/>
          <a:p>
            <a:r>
              <a:rPr lang="fr-FR" dirty="0"/>
              <a:t>PRODUITS</a:t>
            </a:r>
          </a:p>
        </p:txBody>
      </p:sp>
      <p:pic>
        <p:nvPicPr>
          <p:cNvPr id="6" name="Espace réservé du contenu 5">
            <a:extLst>
              <a:ext uri="{FF2B5EF4-FFF2-40B4-BE49-F238E27FC236}">
                <a16:creationId xmlns:a16="http://schemas.microsoft.com/office/drawing/2014/main" id="{C5F2B7F6-FAE0-5A16-C691-E3BFB5CDB96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2889747"/>
            <a:ext cx="4718050" cy="2651718"/>
          </a:xfrm>
        </p:spPr>
      </p:pic>
      <p:pic>
        <p:nvPicPr>
          <p:cNvPr id="8" name="Espace réservé du contenu 7">
            <a:extLst>
              <a:ext uri="{FF2B5EF4-FFF2-40B4-BE49-F238E27FC236}">
                <a16:creationId xmlns:a16="http://schemas.microsoft.com/office/drawing/2014/main" id="{66B89E90-7EFB-DC6B-4F5B-C787D36E8FC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1725" y="2888655"/>
            <a:ext cx="4718050" cy="2653903"/>
          </a:xfrm>
        </p:spPr>
      </p:pic>
    </p:spTree>
    <p:extLst>
      <p:ext uri="{BB962C8B-B14F-4D97-AF65-F5344CB8AC3E}">
        <p14:creationId xmlns:p14="http://schemas.microsoft.com/office/powerpoint/2010/main" val="4154663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e697f-bee6-4c44-ad85-febc291fe7ec">
            <a:hlinkClick r:id="" action="ppaction://media"/>
            <a:extLst>
              <a:ext uri="{FF2B5EF4-FFF2-40B4-BE49-F238E27FC236}">
                <a16:creationId xmlns:a16="http://schemas.microsoft.com/office/drawing/2014/main" id="{72081ECE-19DF-D221-F4C9-CE89C0DD43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4070" y="331304"/>
            <a:ext cx="11304104" cy="6217258"/>
          </a:xfrm>
          <a:prstGeom prst="rect">
            <a:avLst/>
          </a:prstGeom>
        </p:spPr>
      </p:pic>
    </p:spTree>
    <p:extLst>
      <p:ext uri="{BB962C8B-B14F-4D97-AF65-F5344CB8AC3E}">
        <p14:creationId xmlns:p14="http://schemas.microsoft.com/office/powerpoint/2010/main" val="348753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8BC8F3-4FE7-4B76-190C-EF7E287F2CCF}"/>
              </a:ext>
            </a:extLst>
          </p:cNvPr>
          <p:cNvSpPr>
            <a:spLocks noGrp="1"/>
          </p:cNvSpPr>
          <p:nvPr>
            <p:ph type="title"/>
          </p:nvPr>
        </p:nvSpPr>
        <p:spPr>
          <a:xfrm>
            <a:off x="1295400" y="637575"/>
            <a:ext cx="9601196" cy="1853833"/>
          </a:xfrm>
        </p:spPr>
        <p:txBody>
          <a:bodyPr>
            <a:normAutofit/>
          </a:bodyPr>
          <a:lstStyle/>
          <a:p>
            <a:r>
              <a:rPr lang="fr-FR" sz="2000" kern="1200" dirty="0">
                <a:solidFill>
                  <a:srgbClr val="262626"/>
                </a:solidFill>
                <a:effectLst/>
                <a:latin typeface="Calibri Light" panose="020F0302020204030204" pitchFamily="34" charset="0"/>
                <a:ea typeface="Times New Roman" panose="02020603050405020304" pitchFamily="18" charset="0"/>
                <a:cs typeface="Times New Roman" panose="02020603050405020304" pitchFamily="18" charset="0"/>
              </a:rPr>
              <a:t>ZONNING</a:t>
            </a:r>
            <a:br>
              <a:rPr lang="fr-FR" sz="2000" kern="1200" dirty="0">
                <a:solidFill>
                  <a:srgbClr val="262626"/>
                </a:solidFill>
                <a:effectLst/>
                <a:latin typeface="Calibri Light" panose="020F0302020204030204" pitchFamily="34" charset="0"/>
                <a:ea typeface="Times New Roman" panose="02020603050405020304" pitchFamily="18" charset="0"/>
                <a:cs typeface="Times New Roman" panose="02020603050405020304" pitchFamily="18" charset="0"/>
              </a:rPr>
            </a:br>
            <a:r>
              <a:rPr lang="fr-FR" sz="2000" kern="1200" dirty="0">
                <a:solidFill>
                  <a:srgbClr val="191919"/>
                </a:solidFill>
                <a:effectLst/>
                <a:latin typeface="Manrope"/>
                <a:ea typeface="Times New Roman" panose="02020603050405020304" pitchFamily="18" charset="0"/>
                <a:cs typeface="Times New Roman" panose="02020603050405020304" pitchFamily="18" charset="0"/>
              </a:rPr>
              <a:t>Le </a:t>
            </a:r>
            <a:r>
              <a:rPr lang="fr-FR" sz="2000" b="1" kern="1200" dirty="0">
                <a:solidFill>
                  <a:srgbClr val="191919"/>
                </a:solidFill>
                <a:effectLst/>
                <a:latin typeface="Manrope"/>
                <a:ea typeface="Times New Roman" panose="02020603050405020304" pitchFamily="18" charset="0"/>
                <a:cs typeface="Times New Roman" panose="02020603050405020304" pitchFamily="18" charset="0"/>
              </a:rPr>
              <a:t>zoning </a:t>
            </a:r>
            <a:r>
              <a:rPr lang="fr-FR" sz="2000" kern="1200" dirty="0">
                <a:solidFill>
                  <a:srgbClr val="191919"/>
                </a:solidFill>
                <a:effectLst/>
                <a:latin typeface="Manrope"/>
                <a:ea typeface="Times New Roman" panose="02020603050405020304" pitchFamily="18" charset="0"/>
                <a:cs typeface="Times New Roman" panose="02020603050405020304" pitchFamily="18" charset="0"/>
              </a:rPr>
              <a:t>détermine la structure des pages clés du futur site web. Sous forme de schémas très simples, </a:t>
            </a:r>
            <a:r>
              <a:rPr lang="fr-FR" sz="2000" b="1" kern="1200" dirty="0">
                <a:solidFill>
                  <a:srgbClr val="191919"/>
                </a:solidFill>
                <a:effectLst/>
                <a:latin typeface="Manrope"/>
                <a:ea typeface="Times New Roman" panose="02020603050405020304" pitchFamily="18" charset="0"/>
                <a:cs typeface="Times New Roman" panose="02020603050405020304" pitchFamily="18" charset="0"/>
              </a:rPr>
              <a:t>il indique l’emplacement des principaux éléments du gabarit, </a:t>
            </a:r>
            <a:r>
              <a:rPr lang="fr-FR" sz="2000" kern="1200" dirty="0">
                <a:solidFill>
                  <a:srgbClr val="191919"/>
                </a:solidFill>
                <a:effectLst/>
                <a:latin typeface="Manrope"/>
                <a:ea typeface="Times New Roman" panose="02020603050405020304" pitchFamily="18" charset="0"/>
                <a:cs typeface="Times New Roman" panose="02020603050405020304" pitchFamily="18" charset="0"/>
              </a:rPr>
              <a:t>(le modèle type d’une page web) tels que menu, logo, visuels, sidebar, </a:t>
            </a:r>
            <a:r>
              <a:rPr lang="fr-FR" sz="2000" kern="1200" dirty="0" err="1">
                <a:solidFill>
                  <a:srgbClr val="191919"/>
                </a:solidFill>
                <a:effectLst/>
                <a:latin typeface="Manrope"/>
                <a:ea typeface="Times New Roman" panose="02020603050405020304" pitchFamily="18" charset="0"/>
                <a:cs typeface="Times New Roman" panose="02020603050405020304" pitchFamily="18" charset="0"/>
              </a:rPr>
              <a:t>footer</a:t>
            </a:r>
            <a:r>
              <a:rPr lang="fr-FR" sz="2000" kern="1200" dirty="0">
                <a:solidFill>
                  <a:srgbClr val="191919"/>
                </a:solidFill>
                <a:effectLst/>
                <a:latin typeface="Manrope"/>
                <a:ea typeface="Times New Roman" panose="02020603050405020304" pitchFamily="18" charset="0"/>
                <a:cs typeface="Times New Roman" panose="02020603050405020304" pitchFamily="18" charset="0"/>
              </a:rPr>
              <a:t>…</a:t>
            </a:r>
            <a:br>
              <a:rPr lang="fr-FR" sz="2000" dirty="0">
                <a:effectLst/>
                <a:latin typeface="Calibri" panose="020F0502020204030204" pitchFamily="34" charset="0"/>
                <a:ea typeface="Times New Roman" panose="02020603050405020304" pitchFamily="18" charset="0"/>
                <a:cs typeface="Times New Roman" panose="02020603050405020304" pitchFamily="18" charset="0"/>
              </a:rPr>
            </a:br>
            <a:endParaRPr lang="fr-FR" sz="2000" dirty="0"/>
          </a:p>
        </p:txBody>
      </p:sp>
      <p:sp>
        <p:nvSpPr>
          <p:cNvPr id="3" name="Espace réservé du texte 2">
            <a:extLst>
              <a:ext uri="{FF2B5EF4-FFF2-40B4-BE49-F238E27FC236}">
                <a16:creationId xmlns:a16="http://schemas.microsoft.com/office/drawing/2014/main" id="{0BE0B301-BE88-FEF0-7F18-EA72889D24CA}"/>
              </a:ext>
            </a:extLst>
          </p:cNvPr>
          <p:cNvSpPr>
            <a:spLocks noGrp="1"/>
          </p:cNvSpPr>
          <p:nvPr>
            <p:ph type="body" idx="1"/>
          </p:nvPr>
        </p:nvSpPr>
        <p:spPr>
          <a:xfrm>
            <a:off x="1293026" y="2658533"/>
            <a:ext cx="6008922" cy="576262"/>
          </a:xfrm>
        </p:spPr>
        <p:txBody>
          <a:bodyPr/>
          <a:lstStyle/>
          <a:p>
            <a:r>
              <a:rPr lang="fr-FR" dirty="0"/>
              <a:t>                             ORDINATEUR</a:t>
            </a:r>
          </a:p>
        </p:txBody>
      </p:sp>
      <p:pic>
        <p:nvPicPr>
          <p:cNvPr id="8" name="Espace réservé du contenu 7">
            <a:extLst>
              <a:ext uri="{FF2B5EF4-FFF2-40B4-BE49-F238E27FC236}">
                <a16:creationId xmlns:a16="http://schemas.microsoft.com/office/drawing/2014/main" id="{0BE45C59-E76C-A5D3-21CB-E71A11D21AF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14803" y="3243263"/>
            <a:ext cx="7140084" cy="2980143"/>
          </a:xfrm>
        </p:spPr>
      </p:pic>
      <p:sp>
        <p:nvSpPr>
          <p:cNvPr id="5" name="Espace réservé du texte 4">
            <a:extLst>
              <a:ext uri="{FF2B5EF4-FFF2-40B4-BE49-F238E27FC236}">
                <a16:creationId xmlns:a16="http://schemas.microsoft.com/office/drawing/2014/main" id="{D4336F08-D399-530D-9B86-F72B9AB101C0}"/>
              </a:ext>
            </a:extLst>
          </p:cNvPr>
          <p:cNvSpPr>
            <a:spLocks noGrp="1"/>
          </p:cNvSpPr>
          <p:nvPr>
            <p:ph type="body" sz="quarter" idx="3"/>
          </p:nvPr>
        </p:nvSpPr>
        <p:spPr/>
        <p:txBody>
          <a:bodyPr/>
          <a:lstStyle/>
          <a:p>
            <a:r>
              <a:rPr lang="fr-FR" dirty="0"/>
              <a:t>                                 PHONE</a:t>
            </a:r>
          </a:p>
        </p:txBody>
      </p:sp>
      <p:pic>
        <p:nvPicPr>
          <p:cNvPr id="10" name="Espace réservé du contenu 9">
            <a:extLst>
              <a:ext uri="{FF2B5EF4-FFF2-40B4-BE49-F238E27FC236}">
                <a16:creationId xmlns:a16="http://schemas.microsoft.com/office/drawing/2014/main" id="{CAF324A9-6594-7A79-8656-FA2033BA8EB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069858" y="3243263"/>
            <a:ext cx="1826738" cy="2632075"/>
          </a:xfrm>
        </p:spPr>
      </p:pic>
    </p:spTree>
    <p:extLst>
      <p:ext uri="{BB962C8B-B14F-4D97-AF65-F5344CB8AC3E}">
        <p14:creationId xmlns:p14="http://schemas.microsoft.com/office/powerpoint/2010/main" val="3018631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4F5C63-4A51-41DB-6555-586B69EB4759}"/>
              </a:ext>
            </a:extLst>
          </p:cNvPr>
          <p:cNvSpPr>
            <a:spLocks noGrp="1"/>
          </p:cNvSpPr>
          <p:nvPr>
            <p:ph type="title"/>
          </p:nvPr>
        </p:nvSpPr>
        <p:spPr/>
        <p:txBody>
          <a:bodyPr>
            <a:normAutofit fontScale="90000"/>
          </a:bodyPr>
          <a:lstStyle/>
          <a:p>
            <a:r>
              <a:rPr lang="fr-FR" sz="2700" b="0" i="0" dirty="0">
                <a:solidFill>
                  <a:srgbClr val="111111"/>
                </a:solidFill>
                <a:effectLst/>
                <a:latin typeface="Roboto" panose="02000000000000000000" pitchFamily="2" charset="0"/>
              </a:rPr>
              <a:t>WIREFRAME</a:t>
            </a:r>
            <a:br>
              <a:rPr lang="fr-FR" sz="2700" b="0" i="0" dirty="0">
                <a:solidFill>
                  <a:srgbClr val="111111"/>
                </a:solidFill>
                <a:effectLst/>
                <a:latin typeface="Roboto" panose="02000000000000000000" pitchFamily="2" charset="0"/>
              </a:rPr>
            </a:br>
            <a:r>
              <a:rPr lang="fr-FR" sz="2700" b="0" i="0" dirty="0">
                <a:solidFill>
                  <a:srgbClr val="111111"/>
                </a:solidFill>
                <a:effectLst/>
                <a:latin typeface="Roboto" panose="02000000000000000000" pitchFamily="2" charset="0"/>
              </a:rPr>
              <a:t>un modèle tridimensionnel squelettique dans lequel seules les lignes et les sommets sont représentés</a:t>
            </a:r>
            <a:r>
              <a:rPr lang="fr-FR" b="0" i="0" dirty="0">
                <a:solidFill>
                  <a:srgbClr val="111111"/>
                </a:solidFill>
                <a:effectLst/>
                <a:latin typeface="Roboto" panose="02000000000000000000" pitchFamily="2" charset="0"/>
              </a:rPr>
              <a:t>.</a:t>
            </a:r>
            <a:endParaRPr lang="fr-FR" dirty="0"/>
          </a:p>
        </p:txBody>
      </p:sp>
      <p:pic>
        <p:nvPicPr>
          <p:cNvPr id="5" name="Espace réservé du contenu 4">
            <a:extLst>
              <a:ext uri="{FF2B5EF4-FFF2-40B4-BE49-F238E27FC236}">
                <a16:creationId xmlns:a16="http://schemas.microsoft.com/office/drawing/2014/main" id="{5550D054-87F9-3330-DBCB-8ECD62048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2557463"/>
            <a:ext cx="9902685" cy="3317875"/>
          </a:xfrm>
        </p:spPr>
      </p:pic>
    </p:spTree>
    <p:extLst>
      <p:ext uri="{BB962C8B-B14F-4D97-AF65-F5344CB8AC3E}">
        <p14:creationId xmlns:p14="http://schemas.microsoft.com/office/powerpoint/2010/main" val="3761585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du contenu 9">
            <a:extLst>
              <a:ext uri="{FF2B5EF4-FFF2-40B4-BE49-F238E27FC236}">
                <a16:creationId xmlns:a16="http://schemas.microsoft.com/office/drawing/2014/main" id="{83C0EB20-180C-C4BE-9408-CF678C823F8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3684105" y="663322"/>
            <a:ext cx="7779026" cy="5419426"/>
          </a:xfrm>
        </p:spPr>
      </p:pic>
      <p:pic>
        <p:nvPicPr>
          <p:cNvPr id="14" name="Espace réservé du contenu 13">
            <a:extLst>
              <a:ext uri="{FF2B5EF4-FFF2-40B4-BE49-F238E27FC236}">
                <a16:creationId xmlns:a16="http://schemas.microsoft.com/office/drawing/2014/main" id="{DBCB04C5-C870-C36D-7B70-BD4EEAE60FC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55275" y="709039"/>
            <a:ext cx="2696307" cy="5439921"/>
          </a:xfrm>
        </p:spPr>
      </p:pic>
    </p:spTree>
    <p:extLst>
      <p:ext uri="{BB962C8B-B14F-4D97-AF65-F5344CB8AC3E}">
        <p14:creationId xmlns:p14="http://schemas.microsoft.com/office/powerpoint/2010/main" val="884888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5078EA-47BB-3D8C-28DC-DD72EDA53243}"/>
              </a:ext>
            </a:extLst>
          </p:cNvPr>
          <p:cNvSpPr>
            <a:spLocks noGrp="1"/>
          </p:cNvSpPr>
          <p:nvPr>
            <p:ph type="title"/>
          </p:nvPr>
        </p:nvSpPr>
        <p:spPr/>
        <p:txBody>
          <a:bodyPr/>
          <a:lstStyle/>
          <a:p>
            <a:r>
              <a:rPr lang="fr-FR" dirty="0"/>
              <a:t>LANGAGES UTILISES</a:t>
            </a:r>
          </a:p>
        </p:txBody>
      </p:sp>
      <p:sp>
        <p:nvSpPr>
          <p:cNvPr id="3" name="Espace réservé du contenu 2">
            <a:extLst>
              <a:ext uri="{FF2B5EF4-FFF2-40B4-BE49-F238E27FC236}">
                <a16:creationId xmlns:a16="http://schemas.microsoft.com/office/drawing/2014/main" id="{75FC135A-4CE3-8EC2-2AB8-D718B9BDCF05}"/>
              </a:ext>
            </a:extLst>
          </p:cNvPr>
          <p:cNvSpPr>
            <a:spLocks noGrp="1"/>
          </p:cNvSpPr>
          <p:nvPr>
            <p:ph idx="1"/>
          </p:nvPr>
        </p:nvSpPr>
        <p:spPr/>
        <p:txBody>
          <a:bodyPr>
            <a:normAutofit/>
          </a:bodyPr>
          <a:lstStyle/>
          <a:p>
            <a:pPr marL="457200" indent="-457200">
              <a:buFont typeface="+mj-lt"/>
              <a:buAutoNum type="arabicPeriod"/>
            </a:pPr>
            <a:r>
              <a:rPr lang="fr-FR" sz="5400" dirty="0"/>
              <a:t>HTML 5</a:t>
            </a:r>
          </a:p>
          <a:p>
            <a:pPr marL="457200" indent="-457200">
              <a:buFont typeface="+mj-lt"/>
              <a:buAutoNum type="arabicPeriod"/>
            </a:pPr>
            <a:r>
              <a:rPr lang="fr-FR" sz="5400" dirty="0"/>
              <a:t>CSS3</a:t>
            </a:r>
          </a:p>
          <a:p>
            <a:pPr marL="457200" indent="-457200">
              <a:buFont typeface="+mj-lt"/>
              <a:buAutoNum type="arabicPeriod"/>
            </a:pPr>
            <a:r>
              <a:rPr lang="fr-FR" sz="5400" dirty="0"/>
              <a:t>JAVASCRIPT</a:t>
            </a:r>
          </a:p>
        </p:txBody>
      </p:sp>
    </p:spTree>
    <p:extLst>
      <p:ext uri="{BB962C8B-B14F-4D97-AF65-F5344CB8AC3E}">
        <p14:creationId xmlns:p14="http://schemas.microsoft.com/office/powerpoint/2010/main" val="1781369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3F312-C673-6CB9-D55B-3C16B26268AF}"/>
              </a:ext>
            </a:extLst>
          </p:cNvPr>
          <p:cNvSpPr>
            <a:spLocks noGrp="1"/>
          </p:cNvSpPr>
          <p:nvPr>
            <p:ph type="title"/>
          </p:nvPr>
        </p:nvSpPr>
        <p:spPr/>
        <p:txBody>
          <a:bodyPr/>
          <a:lstStyle/>
          <a:p>
            <a:r>
              <a:rPr lang="fr-FR" dirty="0"/>
              <a:t>FRONT-END</a:t>
            </a:r>
          </a:p>
        </p:txBody>
      </p:sp>
      <p:pic>
        <p:nvPicPr>
          <p:cNvPr id="5" name="Espace réservé du contenu 4">
            <a:extLst>
              <a:ext uri="{FF2B5EF4-FFF2-40B4-BE49-F238E27FC236}">
                <a16:creationId xmlns:a16="http://schemas.microsoft.com/office/drawing/2014/main" id="{FFB6CC1B-C9C9-3FDC-FABD-53D742FF88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6922" y="2411897"/>
            <a:ext cx="9362315" cy="3723860"/>
          </a:xfrm>
        </p:spPr>
      </p:pic>
    </p:spTree>
    <p:extLst>
      <p:ext uri="{BB962C8B-B14F-4D97-AF65-F5344CB8AC3E}">
        <p14:creationId xmlns:p14="http://schemas.microsoft.com/office/powerpoint/2010/main" val="266611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0B35F7F-BCCC-252A-A693-FF1D68330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782" y="1020416"/>
            <a:ext cx="10114436" cy="4628121"/>
          </a:xfrm>
          <a:prstGeom prst="rect">
            <a:avLst/>
          </a:prstGeom>
        </p:spPr>
      </p:pic>
    </p:spTree>
    <p:extLst>
      <p:ext uri="{BB962C8B-B14F-4D97-AF65-F5344CB8AC3E}">
        <p14:creationId xmlns:p14="http://schemas.microsoft.com/office/powerpoint/2010/main" val="3736217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99F664-2B15-A2E7-B522-2737CB19E58D}"/>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310BD067-2A79-9232-B99A-D617E4A283DD}"/>
              </a:ext>
            </a:extLst>
          </p:cNvPr>
          <p:cNvSpPr>
            <a:spLocks noGrp="1"/>
          </p:cNvSpPr>
          <p:nvPr>
            <p:ph idx="1"/>
          </p:nvPr>
        </p:nvSpPr>
        <p:spPr>
          <a:xfrm>
            <a:off x="861391" y="2556932"/>
            <a:ext cx="10035205" cy="3318936"/>
          </a:xfrm>
        </p:spPr>
        <p:txBody>
          <a:bodyPr>
            <a:normAutofit fontScale="70000" lnSpcReduction="20000"/>
          </a:bodyPr>
          <a:lstStyle/>
          <a:p>
            <a:pPr marL="514350" indent="-514350">
              <a:buFont typeface="+mj-lt"/>
              <a:buAutoNum type="romanUcPeriod"/>
            </a:pPr>
            <a:r>
              <a:rPr lang="fr-FR" dirty="0"/>
              <a:t>Information de l’entreprise              </a:t>
            </a:r>
          </a:p>
          <a:p>
            <a:pPr marL="514350" indent="-514350">
              <a:buFont typeface="+mj-lt"/>
              <a:buAutoNum type="romanUcPeriod"/>
            </a:pPr>
            <a:r>
              <a:rPr lang="fr-FR" dirty="0"/>
              <a:t>Contexte </a:t>
            </a:r>
          </a:p>
          <a:p>
            <a:pPr marL="514350" indent="-514350">
              <a:buFont typeface="+mj-lt"/>
              <a:buAutoNum type="romanUcPeriod"/>
            </a:pPr>
            <a:r>
              <a:rPr lang="fr-FR" dirty="0"/>
              <a:t>L’activité du site</a:t>
            </a:r>
          </a:p>
          <a:p>
            <a:pPr marL="514350" indent="-514350">
              <a:buFont typeface="+mj-lt"/>
              <a:buAutoNum type="romanUcPeriod"/>
            </a:pPr>
            <a:r>
              <a:rPr lang="fr-FR" dirty="0"/>
              <a:t>Objectif du site</a:t>
            </a:r>
          </a:p>
          <a:p>
            <a:pPr marL="514350" indent="-514350">
              <a:buFont typeface="+mj-lt"/>
              <a:buAutoNum type="romanUcPeriod"/>
            </a:pPr>
            <a:r>
              <a:rPr lang="fr-FR" dirty="0"/>
              <a:t>Cible </a:t>
            </a:r>
          </a:p>
          <a:p>
            <a:pPr marL="514350" indent="-514350">
              <a:buFont typeface="+mj-lt"/>
              <a:buAutoNum type="romanUcPeriod"/>
            </a:pPr>
            <a:r>
              <a:rPr lang="fr-FR" dirty="0"/>
              <a:t>Structure du site</a:t>
            </a:r>
          </a:p>
          <a:p>
            <a:pPr marL="514350" indent="-514350">
              <a:buFont typeface="+mj-lt"/>
              <a:buAutoNum type="romanUcPeriod"/>
            </a:pPr>
            <a:r>
              <a:rPr lang="fr-FR" dirty="0"/>
              <a:t> Plan du site</a:t>
            </a:r>
          </a:p>
          <a:p>
            <a:pPr marL="514350" indent="-514350">
              <a:buFont typeface="+mj-lt"/>
              <a:buAutoNum type="romanUcPeriod"/>
            </a:pPr>
            <a:r>
              <a:rPr lang="fr-FR" dirty="0"/>
              <a:t> Mise en place du site</a:t>
            </a:r>
          </a:p>
          <a:p>
            <a:pPr marL="514350" indent="-514350">
              <a:buFont typeface="+mj-lt"/>
              <a:buAutoNum type="romanUcPeriod"/>
            </a:pPr>
            <a:r>
              <a:rPr lang="fr-FR" dirty="0"/>
              <a:t>Image </a:t>
            </a:r>
          </a:p>
          <a:p>
            <a:pPr marL="514350" indent="-514350">
              <a:buFont typeface="+mj-lt"/>
              <a:buAutoNum type="romanUcPeriod"/>
            </a:pPr>
            <a:endParaRPr lang="fr-FR" dirty="0"/>
          </a:p>
          <a:p>
            <a:pPr marL="0" indent="0">
              <a:buNone/>
            </a:pPr>
            <a:endParaRPr lang="fr-FR" dirty="0"/>
          </a:p>
          <a:p>
            <a:pPr marL="514350" indent="-514350">
              <a:buFont typeface="+mj-lt"/>
              <a:buAutoNum type="romanUcPeriod"/>
            </a:pPr>
            <a:endParaRPr lang="fr-FR" dirty="0"/>
          </a:p>
          <a:p>
            <a:pPr marL="514350" indent="-514350">
              <a:buFont typeface="+mj-lt"/>
              <a:buAutoNum type="romanUcPeriod"/>
            </a:pPr>
            <a:endParaRPr lang="fr-FR" dirty="0"/>
          </a:p>
        </p:txBody>
      </p:sp>
    </p:spTree>
    <p:extLst>
      <p:ext uri="{BB962C8B-B14F-4D97-AF65-F5344CB8AC3E}">
        <p14:creationId xmlns:p14="http://schemas.microsoft.com/office/powerpoint/2010/main" val="425456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AB3D5A1-3B25-24BF-2A6D-A6929C22C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87" y="1028365"/>
            <a:ext cx="10574226" cy="4801270"/>
          </a:xfrm>
          <a:prstGeom prst="rect">
            <a:avLst/>
          </a:prstGeom>
        </p:spPr>
      </p:pic>
    </p:spTree>
    <p:extLst>
      <p:ext uri="{BB962C8B-B14F-4D97-AF65-F5344CB8AC3E}">
        <p14:creationId xmlns:p14="http://schemas.microsoft.com/office/powerpoint/2010/main" val="385469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3C59504-64A7-391A-11C8-9B7FE44F1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424" y="861391"/>
            <a:ext cx="9781907" cy="5022573"/>
          </a:xfrm>
          <a:prstGeom prst="rect">
            <a:avLst/>
          </a:prstGeom>
        </p:spPr>
      </p:pic>
    </p:spTree>
    <p:extLst>
      <p:ext uri="{BB962C8B-B14F-4D97-AF65-F5344CB8AC3E}">
        <p14:creationId xmlns:p14="http://schemas.microsoft.com/office/powerpoint/2010/main" val="3002364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C1BCBEE-FDCE-ED91-5B08-200F3FCFFCAB}"/>
              </a:ext>
            </a:extLst>
          </p:cNvPr>
          <p:cNvSpPr txBox="1"/>
          <p:nvPr/>
        </p:nvSpPr>
        <p:spPr>
          <a:xfrm>
            <a:off x="808383" y="914400"/>
            <a:ext cx="9475304" cy="4832092"/>
          </a:xfrm>
          <a:prstGeom prst="rect">
            <a:avLst/>
          </a:prstGeom>
          <a:noFill/>
        </p:spPr>
        <p:txBody>
          <a:bodyPr wrap="square" rtlCol="0">
            <a:spAutoFit/>
          </a:bodyPr>
          <a:lstStyle/>
          <a:p>
            <a:r>
              <a:rPr lang="fr-FR" sz="2800" dirty="0"/>
              <a:t>Nom de l’entreprise : </a:t>
            </a:r>
            <a:r>
              <a:rPr lang="fr-FR" sz="2800" dirty="0" err="1"/>
              <a:t>ArchiTech</a:t>
            </a:r>
            <a:r>
              <a:rPr lang="fr-FR" sz="2800" dirty="0"/>
              <a:t>….. </a:t>
            </a:r>
          </a:p>
          <a:p>
            <a:r>
              <a:rPr lang="fr-FR" sz="2800" dirty="0" err="1"/>
              <a:t>Architech</a:t>
            </a:r>
            <a:r>
              <a:rPr lang="fr-FR" sz="2800" dirty="0"/>
              <a:t> est une agence de conception de croquis immobilier, on n’est spécialiser dans l’architecture, la conception des bin immobilier , près de Flavacourt 6O590, L</a:t>
            </a:r>
          </a:p>
          <a:p>
            <a:r>
              <a:rPr lang="fr-FR" sz="2800" dirty="0"/>
              <a:t>Le cahier des charges ici présent est là pour mettre en place le projet nouveau site internet.</a:t>
            </a:r>
          </a:p>
          <a:p>
            <a:r>
              <a:rPr lang="fr-FR" sz="2800" dirty="0"/>
              <a:t>. 	  • e-mail: </a:t>
            </a:r>
            <a:r>
              <a:rPr lang="fr-FR" sz="2800" dirty="0">
                <a:hlinkClick r:id="rId2"/>
              </a:rPr>
              <a:t>contactigeek@gmail.com</a:t>
            </a:r>
            <a:endParaRPr lang="fr-FR" sz="2800" dirty="0"/>
          </a:p>
          <a:p>
            <a:r>
              <a:rPr lang="fr-FR" sz="2800" dirty="0"/>
              <a:t>	  • </a:t>
            </a:r>
            <a:r>
              <a:rPr lang="fr-FR" sz="2800" dirty="0" err="1"/>
              <a:t>Telephone</a:t>
            </a:r>
            <a:r>
              <a:rPr lang="fr-FR" sz="2800" dirty="0"/>
              <a:t>: +33752186686</a:t>
            </a:r>
          </a:p>
          <a:p>
            <a:r>
              <a:rPr lang="fr-FR" sz="2800" dirty="0"/>
              <a:t>	  • Adresse : 12 bis Rue Des Maisonnettes </a:t>
            </a:r>
          </a:p>
          <a:p>
            <a:r>
              <a:rPr lang="fr-FR" sz="2800" dirty="0"/>
              <a:t>	  • Nom du projet : </a:t>
            </a:r>
            <a:r>
              <a:rPr lang="fr-FR" sz="2800" dirty="0" err="1"/>
              <a:t>Dark</a:t>
            </a:r>
            <a:r>
              <a:rPr lang="fr-FR" sz="2800" dirty="0"/>
              <a:t> Vador</a:t>
            </a:r>
          </a:p>
          <a:p>
            <a:r>
              <a:rPr lang="fr-FR" sz="2800" dirty="0"/>
              <a:t>	  • Nom de la personne à contacter : M. </a:t>
            </a:r>
            <a:r>
              <a:rPr lang="fr-FR" sz="2800" dirty="0" err="1"/>
              <a:t>Peace</a:t>
            </a:r>
            <a:r>
              <a:rPr lang="fr-FR" sz="2800" dirty="0"/>
              <a:t> Contexte</a:t>
            </a:r>
          </a:p>
        </p:txBody>
      </p:sp>
    </p:spTree>
    <p:extLst>
      <p:ext uri="{BB962C8B-B14F-4D97-AF65-F5344CB8AC3E}">
        <p14:creationId xmlns:p14="http://schemas.microsoft.com/office/powerpoint/2010/main" val="396848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3FAFF-453C-1EDD-656C-1ADA9D795D66}"/>
              </a:ext>
            </a:extLst>
          </p:cNvPr>
          <p:cNvSpPr>
            <a:spLocks noGrp="1"/>
          </p:cNvSpPr>
          <p:nvPr>
            <p:ph type="title"/>
          </p:nvPr>
        </p:nvSpPr>
        <p:spPr/>
        <p:txBody>
          <a:bodyPr/>
          <a:lstStyle/>
          <a:p>
            <a:r>
              <a:rPr lang="fr-FR" dirty="0"/>
              <a:t>CONTEXTE</a:t>
            </a:r>
          </a:p>
        </p:txBody>
      </p:sp>
      <p:sp>
        <p:nvSpPr>
          <p:cNvPr id="3" name="ZoneTexte 2">
            <a:extLst>
              <a:ext uri="{FF2B5EF4-FFF2-40B4-BE49-F238E27FC236}">
                <a16:creationId xmlns:a16="http://schemas.microsoft.com/office/drawing/2014/main" id="{ABC61A17-7D3D-42AE-F951-685F49A3E27F}"/>
              </a:ext>
            </a:extLst>
          </p:cNvPr>
          <p:cNvSpPr txBox="1"/>
          <p:nvPr/>
        </p:nvSpPr>
        <p:spPr>
          <a:xfrm>
            <a:off x="1431235" y="2690191"/>
            <a:ext cx="9753600" cy="954107"/>
          </a:xfrm>
          <a:prstGeom prst="rect">
            <a:avLst/>
          </a:prstGeom>
          <a:noFill/>
        </p:spPr>
        <p:txBody>
          <a:bodyPr wrap="square" rtlCol="0">
            <a:spAutoFit/>
          </a:bodyPr>
          <a:lstStyle/>
          <a:p>
            <a:r>
              <a:rPr lang="fr-FR" sz="2800" dirty="0"/>
              <a:t>Contexte Histoire </a:t>
            </a:r>
            <a:r>
              <a:rPr lang="fr-FR" sz="2800" dirty="0" err="1"/>
              <a:t>ArchiTech</a:t>
            </a:r>
            <a:r>
              <a:rPr lang="fr-FR" sz="2800" dirty="0"/>
              <a:t> est créé en 1999 par un Etudiant en licence en architecture, passionné de dessin.</a:t>
            </a:r>
          </a:p>
        </p:txBody>
      </p:sp>
    </p:spTree>
    <p:extLst>
      <p:ext uri="{BB962C8B-B14F-4D97-AF65-F5344CB8AC3E}">
        <p14:creationId xmlns:p14="http://schemas.microsoft.com/office/powerpoint/2010/main" val="280707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09278B-A902-3BA8-D5A9-A32CA0292B8F}"/>
              </a:ext>
            </a:extLst>
          </p:cNvPr>
          <p:cNvSpPr>
            <a:spLocks noGrp="1"/>
          </p:cNvSpPr>
          <p:nvPr>
            <p:ph type="title"/>
          </p:nvPr>
        </p:nvSpPr>
        <p:spPr/>
        <p:txBody>
          <a:bodyPr/>
          <a:lstStyle/>
          <a:p>
            <a:r>
              <a:rPr lang="fr-FR" dirty="0"/>
              <a:t>L’activité du site </a:t>
            </a:r>
          </a:p>
        </p:txBody>
      </p:sp>
      <p:sp>
        <p:nvSpPr>
          <p:cNvPr id="3" name="ZoneTexte 2">
            <a:extLst>
              <a:ext uri="{FF2B5EF4-FFF2-40B4-BE49-F238E27FC236}">
                <a16:creationId xmlns:a16="http://schemas.microsoft.com/office/drawing/2014/main" id="{54DCBBBA-802A-AEF1-FD78-D88C7F1412F7}"/>
              </a:ext>
            </a:extLst>
          </p:cNvPr>
          <p:cNvSpPr txBox="1"/>
          <p:nvPr/>
        </p:nvSpPr>
        <p:spPr>
          <a:xfrm>
            <a:off x="1404730" y="2650435"/>
            <a:ext cx="5897218" cy="3785652"/>
          </a:xfrm>
          <a:prstGeom prst="rect">
            <a:avLst/>
          </a:prstGeom>
          <a:noFill/>
        </p:spPr>
        <p:txBody>
          <a:bodyPr wrap="square" rtlCol="0">
            <a:spAutoFit/>
          </a:bodyPr>
          <a:lstStyle/>
          <a:p>
            <a:r>
              <a:rPr lang="fr-FR" sz="2400" dirty="0"/>
              <a:t>L’activité de l’entreprise sera la vente des outils de croquis de design de maison</a:t>
            </a:r>
          </a:p>
          <a:p>
            <a:r>
              <a:rPr lang="fr-FR" sz="2400" dirty="0"/>
              <a:t> Nombre de salariés : 10 dans différentes </a:t>
            </a:r>
          </a:p>
          <a:p>
            <a:r>
              <a:rPr lang="fr-FR" sz="2400" dirty="0"/>
              <a:t>L’agence offre :</a:t>
            </a:r>
          </a:p>
          <a:p>
            <a:r>
              <a:rPr lang="fr-FR" sz="2400" dirty="0"/>
              <a:t> ✓ Des services dans la location des maisons</a:t>
            </a:r>
          </a:p>
          <a:p>
            <a:r>
              <a:rPr lang="fr-FR" sz="2400" dirty="0"/>
              <a:t>✓ Vendre des maisons</a:t>
            </a:r>
          </a:p>
          <a:p>
            <a:r>
              <a:rPr lang="fr-FR" sz="2400" dirty="0"/>
              <a:t>✓Faire louer des maisons</a:t>
            </a:r>
          </a:p>
          <a:p>
            <a:endParaRPr lang="fr-FR" sz="2400" dirty="0"/>
          </a:p>
          <a:p>
            <a:endParaRPr lang="fr-FR" sz="2400" dirty="0"/>
          </a:p>
          <a:p>
            <a:r>
              <a:rPr lang="fr-FR" sz="2400" dirty="0"/>
              <a:t> </a:t>
            </a:r>
          </a:p>
        </p:txBody>
      </p:sp>
    </p:spTree>
    <p:extLst>
      <p:ext uri="{BB962C8B-B14F-4D97-AF65-F5344CB8AC3E}">
        <p14:creationId xmlns:p14="http://schemas.microsoft.com/office/powerpoint/2010/main" val="278947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A495FD-012A-4BC2-CEE6-CAAC79D36ABD}"/>
              </a:ext>
            </a:extLst>
          </p:cNvPr>
          <p:cNvSpPr>
            <a:spLocks noGrp="1"/>
          </p:cNvSpPr>
          <p:nvPr>
            <p:ph type="title"/>
          </p:nvPr>
        </p:nvSpPr>
        <p:spPr/>
        <p:txBody>
          <a:bodyPr/>
          <a:lstStyle/>
          <a:p>
            <a:r>
              <a:rPr lang="fr-FR" dirty="0"/>
              <a:t>L’objectif du site </a:t>
            </a:r>
          </a:p>
        </p:txBody>
      </p:sp>
      <p:sp>
        <p:nvSpPr>
          <p:cNvPr id="3" name="ZoneTexte 2">
            <a:extLst>
              <a:ext uri="{FF2B5EF4-FFF2-40B4-BE49-F238E27FC236}">
                <a16:creationId xmlns:a16="http://schemas.microsoft.com/office/drawing/2014/main" id="{6618696E-D993-54AF-F3B6-F967F0D201B0}"/>
              </a:ext>
            </a:extLst>
          </p:cNvPr>
          <p:cNvSpPr txBox="1"/>
          <p:nvPr/>
        </p:nvSpPr>
        <p:spPr>
          <a:xfrm>
            <a:off x="834887" y="2703443"/>
            <a:ext cx="10469217" cy="3416320"/>
          </a:xfrm>
          <a:prstGeom prst="rect">
            <a:avLst/>
          </a:prstGeom>
          <a:noFill/>
        </p:spPr>
        <p:txBody>
          <a:bodyPr wrap="square" rtlCol="0">
            <a:spAutoFit/>
          </a:bodyPr>
          <a:lstStyle/>
          <a:p>
            <a:r>
              <a:rPr lang="fr-FR" sz="2400" dirty="0"/>
              <a:t>Notre site internet aura pour objectif de proposer et vendre des services en ligne les articles proposés par l’entreprises. </a:t>
            </a:r>
          </a:p>
          <a:p>
            <a:r>
              <a:rPr lang="fr-FR" sz="2400" dirty="0"/>
              <a:t>Notre but est d'atteindre 1000 visiteurs par mois à la fin de l'année. </a:t>
            </a:r>
          </a:p>
          <a:p>
            <a:r>
              <a:rPr lang="fr-FR" sz="2400" dirty="0"/>
              <a:t>Nous allons créer une image de marque et mettre en place un e-commerce très facile d'emploi sur notre site qui sera visible sur tous les supports. </a:t>
            </a:r>
          </a:p>
          <a:p>
            <a:r>
              <a:rPr lang="fr-FR" sz="2400" dirty="0"/>
              <a:t>La clientèle visée sera toutes les personnes recherchant des produits exceptionnels que l'on trouve peu dans le commerce</a:t>
            </a:r>
          </a:p>
          <a:p>
            <a:r>
              <a:rPr lang="fr-FR" sz="2400" dirty="0"/>
              <a:t>. • Générer des ventes - 1000 personnes - image de marque - e-commerce - responsive - clientèle aisée</a:t>
            </a:r>
          </a:p>
        </p:txBody>
      </p:sp>
    </p:spTree>
    <p:extLst>
      <p:ext uri="{BB962C8B-B14F-4D97-AF65-F5344CB8AC3E}">
        <p14:creationId xmlns:p14="http://schemas.microsoft.com/office/powerpoint/2010/main" val="1723317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CB9CD4-481D-2F6D-E495-6D93B82195F4}"/>
              </a:ext>
            </a:extLst>
          </p:cNvPr>
          <p:cNvSpPr>
            <a:spLocks noGrp="1"/>
          </p:cNvSpPr>
          <p:nvPr>
            <p:ph type="title"/>
          </p:nvPr>
        </p:nvSpPr>
        <p:spPr/>
        <p:txBody>
          <a:bodyPr/>
          <a:lstStyle/>
          <a:p>
            <a:r>
              <a:rPr lang="fr-FR" dirty="0"/>
              <a:t>CIBLE</a:t>
            </a:r>
          </a:p>
        </p:txBody>
      </p:sp>
      <p:pic>
        <p:nvPicPr>
          <p:cNvPr id="6" name="Espace réservé du contenu 5">
            <a:extLst>
              <a:ext uri="{FF2B5EF4-FFF2-40B4-BE49-F238E27FC236}">
                <a16:creationId xmlns:a16="http://schemas.microsoft.com/office/drawing/2014/main" id="{B425BA94-84C6-EB0E-3E49-48AC54E5D4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2266" y="834887"/>
            <a:ext cx="6546414" cy="4969565"/>
          </a:xfrm>
        </p:spPr>
      </p:pic>
      <p:sp>
        <p:nvSpPr>
          <p:cNvPr id="4" name="Espace réservé du texte 3">
            <a:extLst>
              <a:ext uri="{FF2B5EF4-FFF2-40B4-BE49-F238E27FC236}">
                <a16:creationId xmlns:a16="http://schemas.microsoft.com/office/drawing/2014/main" id="{4E79A9F3-1BAC-996C-4261-60B6E8C98EF7}"/>
              </a:ext>
            </a:extLst>
          </p:cNvPr>
          <p:cNvSpPr>
            <a:spLocks noGrp="1"/>
          </p:cNvSpPr>
          <p:nvPr>
            <p:ph type="body" sz="half" idx="2"/>
          </p:nvPr>
        </p:nvSpPr>
        <p:spPr/>
        <p:txBody>
          <a:bodyPr/>
          <a:lstStyle/>
          <a:p>
            <a:r>
              <a:rPr lang="fr-FR" sz="2400" dirty="0"/>
              <a:t>L’entreprise vise une commuté de les personnes cherchant à se loger , des personnes ayant un projet d’avenir de construction</a:t>
            </a:r>
          </a:p>
          <a:p>
            <a:endParaRPr lang="fr-FR" dirty="0"/>
          </a:p>
        </p:txBody>
      </p:sp>
      <p:sp>
        <p:nvSpPr>
          <p:cNvPr id="7" name="ZoneTexte 6">
            <a:extLst>
              <a:ext uri="{FF2B5EF4-FFF2-40B4-BE49-F238E27FC236}">
                <a16:creationId xmlns:a16="http://schemas.microsoft.com/office/drawing/2014/main" id="{176B946A-59AF-571A-F575-2C4E989F3722}"/>
              </a:ext>
            </a:extLst>
          </p:cNvPr>
          <p:cNvSpPr txBox="1"/>
          <p:nvPr/>
        </p:nvSpPr>
        <p:spPr>
          <a:xfrm>
            <a:off x="6798365" y="5804452"/>
            <a:ext cx="3657600" cy="369332"/>
          </a:xfrm>
          <a:prstGeom prst="rect">
            <a:avLst/>
          </a:prstGeom>
          <a:noFill/>
        </p:spPr>
        <p:txBody>
          <a:bodyPr wrap="square" rtlCol="0">
            <a:spAutoFit/>
          </a:bodyPr>
          <a:lstStyle/>
          <a:p>
            <a:r>
              <a:rPr lang="fr-FR" dirty="0"/>
              <a:t>Bête à cornes</a:t>
            </a:r>
          </a:p>
        </p:txBody>
      </p:sp>
    </p:spTree>
    <p:extLst>
      <p:ext uri="{BB962C8B-B14F-4D97-AF65-F5344CB8AC3E}">
        <p14:creationId xmlns:p14="http://schemas.microsoft.com/office/powerpoint/2010/main" val="598040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EF654-43C9-D699-A385-5746AA574DBA}"/>
              </a:ext>
            </a:extLst>
          </p:cNvPr>
          <p:cNvSpPr>
            <a:spLocks noGrp="1"/>
          </p:cNvSpPr>
          <p:nvPr>
            <p:ph type="title"/>
          </p:nvPr>
        </p:nvSpPr>
        <p:spPr>
          <a:xfrm>
            <a:off x="1295402" y="982132"/>
            <a:ext cx="9601196" cy="502111"/>
          </a:xfrm>
        </p:spPr>
        <p:txBody>
          <a:bodyPr>
            <a:normAutofit fontScale="90000"/>
          </a:bodyPr>
          <a:lstStyle/>
          <a:p>
            <a:r>
              <a:rPr lang="fr-FR" dirty="0"/>
              <a:t>STRUCTURE DU SITE</a:t>
            </a:r>
          </a:p>
        </p:txBody>
      </p:sp>
      <p:pic>
        <p:nvPicPr>
          <p:cNvPr id="5" name="Espace réservé du contenu 4">
            <a:extLst>
              <a:ext uri="{FF2B5EF4-FFF2-40B4-BE49-F238E27FC236}">
                <a16:creationId xmlns:a16="http://schemas.microsoft.com/office/drawing/2014/main" id="{878EC227-1C45-A277-C37A-55FE282407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652" y="1828801"/>
            <a:ext cx="10243931" cy="4046538"/>
          </a:xfrm>
        </p:spPr>
      </p:pic>
    </p:spTree>
    <p:extLst>
      <p:ext uri="{BB962C8B-B14F-4D97-AF65-F5344CB8AC3E}">
        <p14:creationId xmlns:p14="http://schemas.microsoft.com/office/powerpoint/2010/main" val="2455269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F48900-31AE-B449-29E3-68C8FA73C17C}"/>
              </a:ext>
            </a:extLst>
          </p:cNvPr>
          <p:cNvSpPr>
            <a:spLocks noGrp="1"/>
          </p:cNvSpPr>
          <p:nvPr>
            <p:ph type="title"/>
          </p:nvPr>
        </p:nvSpPr>
        <p:spPr/>
        <p:txBody>
          <a:bodyPr/>
          <a:lstStyle/>
          <a:p>
            <a:r>
              <a:rPr lang="fr-FR" dirty="0"/>
              <a:t>PLAN DU SITE</a:t>
            </a:r>
          </a:p>
        </p:txBody>
      </p:sp>
      <p:sp>
        <p:nvSpPr>
          <p:cNvPr id="3" name="Espace réservé du contenu 2">
            <a:extLst>
              <a:ext uri="{FF2B5EF4-FFF2-40B4-BE49-F238E27FC236}">
                <a16:creationId xmlns:a16="http://schemas.microsoft.com/office/drawing/2014/main" id="{EB3FEAF5-6508-3A77-4979-D4868017F5B9}"/>
              </a:ext>
            </a:extLst>
          </p:cNvPr>
          <p:cNvSpPr>
            <a:spLocks noGrp="1"/>
          </p:cNvSpPr>
          <p:nvPr>
            <p:ph idx="1"/>
          </p:nvPr>
        </p:nvSpPr>
        <p:spPr/>
        <p:txBody>
          <a:bodyPr>
            <a:normAutofit/>
          </a:bodyPr>
          <a:lstStyle/>
          <a:p>
            <a:r>
              <a:rPr lang="fr-FR" dirty="0"/>
              <a:t>Il aura une partie : </a:t>
            </a:r>
          </a:p>
          <a:p>
            <a:r>
              <a:rPr lang="fr-FR" dirty="0"/>
              <a:t> Vente des articles : MAISON ET APPARTEMENT</a:t>
            </a:r>
          </a:p>
          <a:p>
            <a:r>
              <a:rPr lang="fr-FR" dirty="0"/>
              <a:t> Location : MAISON ET APPARTEMENT</a:t>
            </a:r>
          </a:p>
          <a:p>
            <a:r>
              <a:rPr lang="fr-FR" dirty="0"/>
              <a:t> Une partie contact, pour nous joindre</a:t>
            </a:r>
          </a:p>
        </p:txBody>
      </p:sp>
    </p:spTree>
    <p:extLst>
      <p:ext uri="{BB962C8B-B14F-4D97-AF65-F5344CB8AC3E}">
        <p14:creationId xmlns:p14="http://schemas.microsoft.com/office/powerpoint/2010/main" val="283654307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883</TotalTime>
  <Words>477</Words>
  <Application>Microsoft Office PowerPoint</Application>
  <PresentationFormat>Grand écran</PresentationFormat>
  <Paragraphs>65</Paragraphs>
  <Slides>21</Slides>
  <Notes>0</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21</vt:i4>
      </vt:variant>
    </vt:vector>
  </HeadingPairs>
  <TitlesOfParts>
    <vt:vector size="28" baseType="lpstr">
      <vt:lpstr>Arial</vt:lpstr>
      <vt:lpstr>Calibri</vt:lpstr>
      <vt:lpstr>Calibri Light</vt:lpstr>
      <vt:lpstr>Garamond</vt:lpstr>
      <vt:lpstr>Manrope</vt:lpstr>
      <vt:lpstr>Roboto</vt:lpstr>
      <vt:lpstr>Organique</vt:lpstr>
      <vt:lpstr>SITE : ArchiTech</vt:lpstr>
      <vt:lpstr>SOMMAIRE</vt:lpstr>
      <vt:lpstr>Présentation PowerPoint</vt:lpstr>
      <vt:lpstr>CONTEXTE</vt:lpstr>
      <vt:lpstr>L’activité du site </vt:lpstr>
      <vt:lpstr>L’objectif du site </vt:lpstr>
      <vt:lpstr>CIBLE</vt:lpstr>
      <vt:lpstr>STRUCTURE DU SITE</vt:lpstr>
      <vt:lpstr>PLAN DU SITE</vt:lpstr>
      <vt:lpstr>MISE EN PAGE DU SITE</vt:lpstr>
      <vt:lpstr>IMAGE FOURNIS PAR LE CHEF DE PROJET</vt:lpstr>
      <vt:lpstr>PRODUITS</vt:lpstr>
      <vt:lpstr>Présentation PowerPoint</vt:lpstr>
      <vt:lpstr>ZONNING Le zoning détermine la structure des pages clés du futur site web. Sous forme de schémas très simples, il indique l’emplacement des principaux éléments du gabarit, (le modèle type d’une page web) tels que menu, logo, visuels, sidebar, footer… </vt:lpstr>
      <vt:lpstr>WIREFRAME un modèle tridimensionnel squelettique dans lequel seules les lignes et les sommets sont représentés.</vt:lpstr>
      <vt:lpstr>Présentation PowerPoint</vt:lpstr>
      <vt:lpstr>LANGAGES UTILISES</vt:lpstr>
      <vt:lpstr>FRONT-END</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ArchiTech</dc:title>
  <dc:creator>Ricardo NKODIA</dc:creator>
  <cp:lastModifiedBy>Ricardo NKODIA</cp:lastModifiedBy>
  <cp:revision>3</cp:revision>
  <dcterms:created xsi:type="dcterms:W3CDTF">2022-05-17T07:12:52Z</dcterms:created>
  <dcterms:modified xsi:type="dcterms:W3CDTF">2022-05-26T22:14:36Z</dcterms:modified>
</cp:coreProperties>
</file>